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7354" autoAdjust="0"/>
  </p:normalViewPr>
  <p:slideViewPr>
    <p:cSldViewPr>
      <p:cViewPr>
        <p:scale>
          <a:sx n="75" d="100"/>
          <a:sy n="75" d="100"/>
        </p:scale>
        <p:origin x="-954" y="-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48" y="109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AE35D-6072-466D-A1CD-970F6DE6CD87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1034B-3AD1-4EDA-8863-46836635FE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91368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42950" y="1752602"/>
            <a:ext cx="84201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42950" y="3611607"/>
            <a:ext cx="84201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4078" y="4953000"/>
            <a:ext cx="9910079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049976-0852-48D7-8B5E-A8F079DF2970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81330"/>
            <a:ext cx="89154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CC6887-74D9-4DB5-9BAF-7270F97BCDC9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4347" y="274641"/>
            <a:ext cx="1925593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85165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F09976-8FD8-4C7C-9176-89FCAECA7000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BE4C17-30C5-4090-85E2-165187017A09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74" y="1059712"/>
            <a:ext cx="84201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49606" y="2931712"/>
            <a:ext cx="4953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53A70-80A8-48C2-9037-00E3D38FC752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939737" y="3005472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737786" y="3005472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481329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481329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06340-AC64-4D82-B966-5AFB7F1D6673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89154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5410200"/>
            <a:ext cx="4376870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32112" y="5410200"/>
            <a:ext cx="4378590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95300" y="1444295"/>
            <a:ext cx="4376870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1444295"/>
            <a:ext cx="4378590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CA868F-1B0B-4E3E-8AE9-0B7A954878E1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9CD304-7A7E-4E8E-9ECB-5B79A6B7EA1E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9EF0F-6FE6-4B5B-B86F-8A9056872A8C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76800"/>
            <a:ext cx="8105257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87900" y="5355102"/>
            <a:ext cx="4305808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90600" y="274320"/>
            <a:ext cx="8103108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87618" y="6407944"/>
            <a:ext cx="2080260" cy="365760"/>
          </a:xfrm>
        </p:spPr>
        <p:txBody>
          <a:bodyPr/>
          <a:lstStyle>
            <a:extLst/>
          </a:lstStyle>
          <a:p>
            <a:fld id="{4131C994-BE19-48A3-B3FF-2287F89945F8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6335" y="5443402"/>
            <a:ext cx="77597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7650" y="189968"/>
            <a:ext cx="94107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C3A09E-6A26-4737-8184-25D6CBB2FD72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45079" y="6407945"/>
            <a:ext cx="254657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4865122"/>
            <a:ext cx="8748385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76139" y="5001994"/>
            <a:ext cx="41188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8024" y="5785023"/>
            <a:ext cx="41188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545" y="5791253"/>
            <a:ext cx="3685840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0006" y="5787739"/>
            <a:ext cx="3689301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9386121" y="4988440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9184171" y="4988440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76139" y="5001994"/>
            <a:ext cx="41188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8024" y="5785023"/>
            <a:ext cx="41188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545" y="5791253"/>
            <a:ext cx="3685840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0006" y="5787739"/>
            <a:ext cx="3689301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95300" y="1481329"/>
            <a:ext cx="89154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7287618" y="6407944"/>
            <a:ext cx="208026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547FEA-27EE-4453-89C8-60AD6C1C3FF0}" type="datetime1">
              <a:rPr lang="en-US" smtClean="0"/>
              <a:pPr/>
              <a:t>10/17/2015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745079" y="6407945"/>
            <a:ext cx="254657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367878" y="6407945"/>
            <a:ext cx="39624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1E0DF82-EF64-462F-B2B6-93ADB9228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50" y="381000"/>
            <a:ext cx="8420100" cy="50292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Duties Responsibilities of  Directors</a:t>
            </a:r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Sec. 70 - Investment of  Funds</a:t>
            </a:r>
            <a:endParaRPr lang="en-US" sz="3600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 smtClean="0"/>
              <a:t>Society shall make investment in following modes.</a:t>
            </a:r>
          </a:p>
          <a:p>
            <a:pPr marL="514350" indent="-514350" algn="just">
              <a:buAutoNum type="alphaLcParenR"/>
            </a:pPr>
            <a:r>
              <a:rPr lang="en-US" b="1" dirty="0" smtClean="0"/>
              <a:t>In D.C.C. Bank or State Co-op. Bank having ‘A’ audit classification in last 3 consecutive years. </a:t>
            </a:r>
          </a:p>
          <a:p>
            <a:pPr marL="514350" indent="-514350" algn="just">
              <a:buAutoNum type="alphaLcParenR"/>
            </a:pPr>
            <a:r>
              <a:rPr lang="en-US" b="1" dirty="0" smtClean="0"/>
              <a:t>In purchase of shares of </a:t>
            </a:r>
            <a:r>
              <a:rPr lang="en-US" b="1" dirty="0" err="1" smtClean="0"/>
              <a:t>socy</a:t>
            </a:r>
            <a:r>
              <a:rPr lang="en-US" b="1" dirty="0" smtClean="0"/>
              <a:t>. having similar classification.</a:t>
            </a:r>
            <a:r>
              <a:rPr lang="en-US" b="1" dirty="0" smtClean="0"/>
              <a:t> </a:t>
            </a:r>
            <a:endParaRPr lang="en-US" b="1" dirty="0" smtClean="0"/>
          </a:p>
          <a:p>
            <a:pPr marL="514350" indent="-514350" algn="just">
              <a:buAutoNum type="alphaLcParenR"/>
            </a:pPr>
            <a:r>
              <a:rPr lang="en-US" b="1" dirty="0" smtClean="0"/>
              <a:t>In state Govt. &amp; Central Govt. securities.</a:t>
            </a:r>
          </a:p>
          <a:p>
            <a:pPr marL="514350" indent="-514350" algn="just">
              <a:buAutoNum type="alphaLcParenR"/>
            </a:pPr>
            <a:r>
              <a:rPr lang="en-US" b="1" dirty="0" smtClean="0"/>
              <a:t>In any other mode permitted by Govt.</a:t>
            </a:r>
          </a:p>
          <a:p>
            <a:pPr marL="514350" indent="-514350" algn="just">
              <a:buAutoNum type="alphaLcParenR"/>
            </a:pPr>
            <a:r>
              <a:rPr lang="en-US" b="1" dirty="0" smtClean="0"/>
              <a:t>Govt. has given permission to invest in R.R.B., Nationalize bank &amp; Urban Co-op bank having </a:t>
            </a:r>
            <a:r>
              <a:rPr lang="en-US" b="1" dirty="0" err="1" smtClean="0"/>
              <a:t>a’A</a:t>
            </a:r>
            <a:r>
              <a:rPr lang="en-US" b="1" dirty="0" smtClean="0"/>
              <a:t>’ Audit Classification in last 3 years consecutive.</a:t>
            </a:r>
          </a:p>
          <a:p>
            <a:pPr algn="just"/>
            <a:r>
              <a:rPr lang="en-US" sz="3200" b="1" dirty="0" smtClean="0"/>
              <a:t>If a </a:t>
            </a:r>
            <a:r>
              <a:rPr lang="en-US" sz="3200" b="1" dirty="0" smtClean="0"/>
              <a:t>committee </a:t>
            </a:r>
            <a:r>
              <a:rPr lang="en-US" sz="3200" b="1" dirty="0" smtClean="0"/>
              <a:t>of </a:t>
            </a:r>
            <a:r>
              <a:rPr lang="en-US" sz="3200" b="1" dirty="0" err="1" smtClean="0"/>
              <a:t>socy</a:t>
            </a:r>
            <a:r>
              <a:rPr lang="en-US" sz="3200" b="1" dirty="0" smtClean="0"/>
              <a:t>. </a:t>
            </a:r>
            <a:r>
              <a:rPr lang="en-US" sz="3200" b="1" dirty="0" smtClean="0"/>
              <a:t>fails to invest funds in manner required by Sec. </a:t>
            </a:r>
            <a:r>
              <a:rPr lang="en-US" sz="3200" b="1" dirty="0" smtClean="0"/>
              <a:t>70, it </a:t>
            </a:r>
            <a:r>
              <a:rPr lang="en-US" sz="3200" b="1" dirty="0" smtClean="0"/>
              <a:t>is an offence u/s 146 (c)and punishable with fine </a:t>
            </a:r>
            <a:r>
              <a:rPr lang="en-US" sz="3200" b="1" dirty="0" err="1" smtClean="0"/>
              <a:t>upto</a:t>
            </a:r>
            <a:r>
              <a:rPr lang="en-US" sz="3200" b="1" dirty="0" smtClean="0"/>
              <a:t> Rs. 5000 u/s 147 (c).</a:t>
            </a:r>
            <a:endParaRPr lang="en-US" b="1" dirty="0" smtClean="0"/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85801"/>
            <a:ext cx="8915400" cy="5321492"/>
          </a:xfrm>
        </p:spPr>
        <p:txBody>
          <a:bodyPr>
            <a:normAutofit fontScale="925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Sec. 73 AAA</a:t>
            </a:r>
            <a:r>
              <a:rPr lang="en-US" b="1" dirty="0" smtClean="0"/>
              <a:t>	</a:t>
            </a:r>
            <a:endParaRPr lang="en-US" dirty="0" smtClean="0"/>
          </a:p>
          <a:p>
            <a:pPr algn="just"/>
            <a:r>
              <a:rPr lang="en-US" sz="3600" dirty="0" smtClean="0"/>
              <a:t>Committee shall consists of such number of members as may be provided in </a:t>
            </a:r>
            <a:r>
              <a:rPr lang="en-US" sz="3600" dirty="0" smtClean="0"/>
              <a:t>bylaws </a:t>
            </a:r>
            <a:r>
              <a:rPr lang="en-US" sz="3600" dirty="0" smtClean="0"/>
              <a:t>subject to max. 21.</a:t>
            </a:r>
          </a:p>
          <a:p>
            <a:pPr algn="just"/>
            <a:r>
              <a:rPr lang="en-US" sz="3600" dirty="0" smtClean="0"/>
              <a:t>Sub. 2 - Committee may co. op. 'expert directors' relating to objects and activities but number of </a:t>
            </a:r>
            <a:r>
              <a:rPr lang="en-US" sz="3600" dirty="0" smtClean="0"/>
              <a:t>expert directors </a:t>
            </a:r>
            <a:r>
              <a:rPr lang="en-US" sz="3600" dirty="0" smtClean="0"/>
              <a:t>shall not exceed two which shall be in addition of max number of committee.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533401"/>
            <a:ext cx="9448800" cy="547389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Committee having not	</a:t>
            </a:r>
            <a:r>
              <a:rPr lang="en-US" sz="2600" dirty="0" smtClean="0"/>
              <a:t>- </a:t>
            </a:r>
            <a:r>
              <a:rPr lang="en-US" sz="2600" dirty="0" smtClean="0"/>
              <a:t>Committee may </a:t>
            </a:r>
            <a:r>
              <a:rPr lang="en-US" sz="2600" dirty="0" smtClean="0"/>
              <a:t>no</a:t>
            </a:r>
            <a:r>
              <a:rPr lang="en-US" sz="2600" dirty="0" smtClean="0"/>
              <a:t>minate</a:t>
            </a: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	</a:t>
            </a:r>
            <a:r>
              <a:rPr lang="en-US" sz="2600" dirty="0" err="1" smtClean="0"/>
              <a:t>morethan</a:t>
            </a:r>
            <a:r>
              <a:rPr lang="en-US" sz="2600" dirty="0" smtClean="0"/>
              <a:t> 17 directors	   one functional director</a:t>
            </a:r>
          </a:p>
          <a:p>
            <a:pPr>
              <a:buNone/>
            </a:pPr>
            <a:r>
              <a:rPr lang="en-US" sz="2600" dirty="0" smtClean="0"/>
              <a:t> </a:t>
            </a:r>
          </a:p>
          <a:p>
            <a:r>
              <a:rPr lang="en-US" sz="2600" dirty="0" smtClean="0"/>
              <a:t>Committee having more 	- Committee </a:t>
            </a:r>
            <a:r>
              <a:rPr lang="en-US" sz="2600" dirty="0" smtClean="0"/>
              <a:t>may nominate</a:t>
            </a:r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	than 17 directors		</a:t>
            </a:r>
            <a:r>
              <a:rPr lang="en-US" sz="2600" dirty="0" smtClean="0"/>
              <a:t> </a:t>
            </a:r>
            <a:r>
              <a:rPr lang="en-US" sz="2600" dirty="0" smtClean="0"/>
              <a:t>two functional </a:t>
            </a:r>
            <a:r>
              <a:rPr lang="en-US" sz="2600" dirty="0" smtClean="0"/>
              <a:t>directors one </a:t>
            </a:r>
          </a:p>
          <a:p>
            <a:pPr>
              <a:buNone/>
            </a:pPr>
            <a:r>
              <a:rPr lang="en-US" sz="2600" dirty="0" smtClean="0"/>
              <a:t>					            should be employee or </a:t>
            </a:r>
          </a:p>
          <a:p>
            <a:pPr>
              <a:buNone/>
            </a:pPr>
            <a:r>
              <a:rPr lang="en-US" sz="2600" dirty="0" smtClean="0"/>
              <a:t>						   representative of </a:t>
            </a:r>
          </a:p>
          <a:p>
            <a:pPr>
              <a:buNone/>
            </a:pPr>
            <a:r>
              <a:rPr lang="en-US" sz="2600" dirty="0" smtClean="0"/>
              <a:t>						   recognized Union of </a:t>
            </a:r>
          </a:p>
          <a:p>
            <a:pPr>
              <a:buNone/>
            </a:pPr>
            <a:r>
              <a:rPr lang="en-US" sz="2600" dirty="0" smtClean="0"/>
              <a:t>					            employees. </a:t>
            </a:r>
          </a:p>
          <a:p>
            <a:pPr>
              <a:buNone/>
            </a:pPr>
            <a:endParaRPr lang="en-US" sz="2600" dirty="0" smtClean="0"/>
          </a:p>
          <a:p>
            <a:r>
              <a:rPr lang="en-US" sz="2600" dirty="0" smtClean="0"/>
              <a:t>Term of Office of committee shall be </a:t>
            </a:r>
            <a:r>
              <a:rPr lang="en-US" sz="2600" dirty="0" smtClean="0"/>
              <a:t>five </a:t>
            </a:r>
            <a:r>
              <a:rPr lang="en-US" sz="2600" dirty="0" smtClean="0"/>
              <a:t>years from the date of election.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Sec. 73 B  Reservation</a:t>
            </a:r>
          </a:p>
          <a:p>
            <a:pPr lvl="0"/>
            <a:r>
              <a:rPr lang="en-US" sz="3200" dirty="0" smtClean="0"/>
              <a:t>One for SC or ST</a:t>
            </a:r>
          </a:p>
          <a:p>
            <a:pPr lvl="0"/>
            <a:r>
              <a:rPr lang="en-US" sz="3200" dirty="0" smtClean="0"/>
              <a:t>One OBC</a:t>
            </a:r>
          </a:p>
          <a:p>
            <a:pPr lvl="0"/>
            <a:r>
              <a:rPr lang="en-US" sz="3200" dirty="0" smtClean="0"/>
              <a:t>One for DNT (</a:t>
            </a:r>
            <a:r>
              <a:rPr lang="en-US" sz="3200" dirty="0" err="1" smtClean="0"/>
              <a:t>Vimukta</a:t>
            </a:r>
            <a:r>
              <a:rPr lang="en-US" sz="3200" dirty="0" smtClean="0"/>
              <a:t> </a:t>
            </a:r>
            <a:r>
              <a:rPr lang="en-US" sz="3200" dirty="0" err="1" smtClean="0"/>
              <a:t>Jati</a:t>
            </a:r>
            <a:r>
              <a:rPr lang="en-US" sz="3200" dirty="0" smtClean="0"/>
              <a:t>) or Special Backward class.</a:t>
            </a:r>
          </a:p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Sec. 73 C </a:t>
            </a:r>
            <a:r>
              <a:rPr lang="en-US" sz="3200" dirty="0" smtClean="0"/>
              <a:t>- Two seats reserved for women     directors.</a:t>
            </a:r>
          </a:p>
          <a:p>
            <a:pPr>
              <a:buNone/>
            </a:pPr>
            <a:r>
              <a:rPr lang="en-US" sz="3200" dirty="0" smtClean="0"/>
              <a:t> 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Sec. 73 CA  </a:t>
            </a:r>
            <a:r>
              <a:rPr lang="en-US" sz="3200" dirty="0" smtClean="0"/>
              <a:t>Disqualification of Committee </a:t>
            </a:r>
            <a:r>
              <a:rPr lang="en-US" sz="3200" dirty="0" smtClean="0"/>
              <a:t>and </a:t>
            </a:r>
            <a:r>
              <a:rPr lang="en-US" sz="3200" dirty="0" smtClean="0"/>
              <a:t>its members.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(A1) 	In case of </a:t>
            </a:r>
            <a:r>
              <a:rPr lang="en-US" dirty="0" err="1" smtClean="0"/>
              <a:t>socy</a:t>
            </a:r>
            <a:r>
              <a:rPr lang="en-US" dirty="0" smtClean="0"/>
              <a:t> which gives loan to members for 	purchasing machinery, </a:t>
            </a:r>
            <a:r>
              <a:rPr lang="en-US" dirty="0" smtClean="0"/>
              <a:t>implement, </a:t>
            </a:r>
            <a:r>
              <a:rPr lang="en-US" dirty="0" smtClean="0"/>
              <a:t>equipment, 	commodities or other goods or which deals in 	such goods, no member who or whose member of 	family is dealer in such goods, in the area of 	operation of </a:t>
            </a:r>
            <a:r>
              <a:rPr lang="en-US" dirty="0" err="1" smtClean="0"/>
              <a:t>socy</a:t>
            </a:r>
            <a:r>
              <a:rPr lang="en-US" dirty="0" smtClean="0"/>
              <a:t> shall be eligible for being 	elected or nominated as member of committee of 	such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1) Disqualification for being appointed as director, if he</a:t>
            </a:r>
          </a:p>
          <a:p>
            <a:pPr lvl="0">
              <a:buNone/>
            </a:pPr>
            <a:r>
              <a:rPr lang="en-US" dirty="0" smtClean="0"/>
              <a:t>a) Defaulter of any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b) has deliberately committed breach of co-op.  discipline with reference to linking of credit with marketing /process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c) has been classified as non-active member under </a:t>
            </a:r>
            <a:r>
              <a:rPr lang="en-US" dirty="0" smtClean="0"/>
              <a:t>sub. Sect. </a:t>
            </a:r>
            <a:r>
              <a:rPr lang="en-US" dirty="0" smtClean="0"/>
              <a:t>2 of Sec. 26.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dirty="0" smtClean="0"/>
              <a:t>d)	has been held responsible u/s 79 or 88 </a:t>
            </a:r>
          </a:p>
          <a:p>
            <a:pPr lvl="0">
              <a:buNone/>
            </a:pPr>
            <a:r>
              <a:rPr lang="en-US" dirty="0" smtClean="0"/>
              <a:t>e) 	has incurred disqualifications under this Act 	Rules.</a:t>
            </a:r>
          </a:p>
          <a:p>
            <a:pPr lvl="0">
              <a:buNone/>
            </a:pPr>
            <a:r>
              <a:rPr lang="en-US" dirty="0" smtClean="0"/>
              <a:t>f)		Carries on the business carried on by </a:t>
            </a:r>
            <a:r>
              <a:rPr lang="en-US" dirty="0" err="1" smtClean="0"/>
              <a:t>socy</a:t>
            </a:r>
            <a:r>
              <a:rPr lang="en-US" dirty="0" smtClean="0"/>
              <a:t> 	either in the </a:t>
            </a:r>
            <a:r>
              <a:rPr lang="en-US" dirty="0" smtClean="0"/>
              <a:t>area of operation </a:t>
            </a:r>
            <a:r>
              <a:rPr lang="en-US" dirty="0" smtClean="0"/>
              <a:t>of </a:t>
            </a:r>
            <a:r>
              <a:rPr lang="en-US" dirty="0" err="1" smtClean="0"/>
              <a:t>socy</a:t>
            </a:r>
            <a:r>
              <a:rPr lang="en-US" dirty="0" smtClean="0"/>
              <a:t> or in 	contravention of </a:t>
            </a:r>
            <a:r>
              <a:rPr lang="en-US" dirty="0" err="1" smtClean="0"/>
              <a:t>provs</a:t>
            </a:r>
            <a:r>
              <a:rPr lang="en-US" dirty="0" smtClean="0"/>
              <a:t>. </a:t>
            </a:r>
            <a:r>
              <a:rPr lang="en-US" dirty="0" smtClean="0"/>
              <a:t>of </a:t>
            </a:r>
            <a:r>
              <a:rPr lang="en-US" dirty="0" smtClean="0"/>
              <a:t>CL (b) </a:t>
            </a:r>
            <a:r>
              <a:rPr lang="en-US" dirty="0" smtClean="0"/>
              <a:t>of sub sec. A.</a:t>
            </a:r>
          </a:p>
          <a:p>
            <a:pPr lvl="0">
              <a:buNone/>
            </a:pPr>
            <a:r>
              <a:rPr lang="en-US" dirty="0" smtClean="0"/>
              <a:t>g)	is salaried employee of any </a:t>
            </a:r>
            <a:r>
              <a:rPr lang="en-US" dirty="0" err="1" smtClean="0"/>
              <a:t>socy</a:t>
            </a:r>
            <a:r>
              <a:rPr lang="en-US" dirty="0" smtClean="0"/>
              <a:t>. </a:t>
            </a:r>
            <a:r>
              <a:rPr lang="en-US" dirty="0" smtClean="0"/>
              <a:t>or holds any 	office of profit under any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h)	has more than 2 children.</a:t>
            </a:r>
          </a:p>
          <a:p>
            <a:pPr lvl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)		is held guilty for any offence u/s 146 and 	convicted under sec. 147</a:t>
            </a:r>
          </a:p>
          <a:p>
            <a:pPr lvl="0">
              <a:buNone/>
            </a:pPr>
            <a:r>
              <a:rPr lang="en-US" dirty="0" smtClean="0"/>
              <a:t>j)		is convicted with imprisonment of not less than 	one year for, an offence </a:t>
            </a:r>
            <a:r>
              <a:rPr lang="en-US" dirty="0" smtClean="0"/>
              <a:t>under provisions </a:t>
            </a:r>
            <a:r>
              <a:rPr lang="en-US" dirty="0" smtClean="0"/>
              <a:t>of any </a:t>
            </a:r>
            <a:r>
              <a:rPr lang="en-US" dirty="0" smtClean="0"/>
              <a:t>	law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fontScale="92500"/>
          </a:bodyPr>
          <a:lstStyle/>
          <a:p>
            <a:pPr lvl="0" algn="just">
              <a:buNone/>
            </a:pPr>
            <a:r>
              <a:rPr lang="en-US" sz="3600" dirty="0" smtClean="0"/>
              <a:t>2)	Member of Committee who has 	ceased to the member thereof.  On 	account of disqualification u/s (Ai) 	and clauses </a:t>
            </a:r>
            <a:r>
              <a:rPr lang="en-US" sz="3600" dirty="0" err="1" smtClean="0"/>
              <a:t>i</a:t>
            </a:r>
            <a:r>
              <a:rPr lang="en-US" sz="3600" dirty="0" smtClean="0"/>
              <a:t>) to IX of sub. sec.  I 	shall not be eligible to be </a:t>
            </a:r>
            <a:r>
              <a:rPr lang="en-US" sz="3600" dirty="0" smtClean="0"/>
              <a:t>re-elected</a:t>
            </a:r>
            <a:r>
              <a:rPr lang="en-US" sz="3600" dirty="0" smtClean="0"/>
              <a:t>,  	</a:t>
            </a:r>
            <a:r>
              <a:rPr lang="en-US" sz="3600" dirty="0" err="1" smtClean="0"/>
              <a:t>reco</a:t>
            </a:r>
            <a:r>
              <a:rPr lang="en-US" sz="3600" dirty="0" smtClean="0"/>
              <a:t>-opted etc. as member of 	committee till the expiry of next 	term of 5 years of committee from 	the date on which he has so </a:t>
            </a:r>
            <a:r>
              <a:rPr lang="en-US" sz="3600" dirty="0" smtClean="0"/>
              <a:t>ceased </a:t>
            </a:r>
            <a:r>
              <a:rPr lang="en-US" sz="3600" dirty="0" smtClean="0"/>
              <a:t>to </a:t>
            </a:r>
            <a:r>
              <a:rPr lang="en-US" sz="3600" dirty="0" smtClean="0"/>
              <a:t>	be </a:t>
            </a:r>
            <a:r>
              <a:rPr lang="en-US" sz="3600" dirty="0" smtClean="0"/>
              <a:t>member of committee.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Sec.73 CB (14)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0" algn="just">
              <a:buNone/>
            </a:pPr>
            <a:r>
              <a:rPr lang="en-US" dirty="0" err="1" smtClean="0"/>
              <a:t>i</a:t>
            </a:r>
            <a:r>
              <a:rPr lang="en-US" dirty="0" smtClean="0"/>
              <a:t>)		</a:t>
            </a:r>
            <a:r>
              <a:rPr lang="en-US" sz="2800" dirty="0" smtClean="0"/>
              <a:t>Committee of every </a:t>
            </a:r>
            <a:r>
              <a:rPr lang="en-US" sz="2800" dirty="0" err="1" smtClean="0"/>
              <a:t>socy</a:t>
            </a:r>
            <a:r>
              <a:rPr lang="en-US" sz="2800" dirty="0" smtClean="0"/>
              <a:t>. shall inform SEA 	about expiry of its </a:t>
            </a:r>
            <a:r>
              <a:rPr lang="en-US" sz="2800" dirty="0" smtClean="0"/>
              <a:t>term  </a:t>
            </a:r>
            <a:r>
              <a:rPr lang="en-US" sz="2800" dirty="0" smtClean="0"/>
              <a:t>6 months 	before </a:t>
            </a:r>
            <a:r>
              <a:rPr lang="en-US" sz="2800" dirty="0" smtClean="0"/>
              <a:t>	expiry</a:t>
            </a:r>
            <a:r>
              <a:rPr lang="en-US" sz="2800" dirty="0" smtClean="0"/>
              <a:t>.</a:t>
            </a:r>
          </a:p>
          <a:p>
            <a:pPr lvl="0" algn="just">
              <a:buNone/>
            </a:pPr>
            <a:r>
              <a:rPr lang="en-US" sz="2800" dirty="0" smtClean="0"/>
              <a:t>ii)	Inform any casual vacancy occurred in 	committee </a:t>
            </a:r>
            <a:r>
              <a:rPr lang="en-US" sz="2800" dirty="0" smtClean="0"/>
              <a:t>within 5 </a:t>
            </a:r>
            <a:r>
              <a:rPr lang="en-US" sz="2800" dirty="0" smtClean="0"/>
              <a:t>days of </a:t>
            </a:r>
            <a:r>
              <a:rPr lang="en-US" sz="2800" dirty="0" smtClean="0"/>
              <a:t>occurrence of 	</a:t>
            </a:r>
            <a:r>
              <a:rPr lang="en-US" sz="2800" dirty="0" err="1" smtClean="0"/>
              <a:t>vacency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lvl="0" algn="just">
              <a:buNone/>
            </a:pPr>
            <a:r>
              <a:rPr lang="en-US" sz="2800" dirty="0" smtClean="0"/>
              <a:t>iii)	Furnish </a:t>
            </a:r>
            <a:r>
              <a:rPr lang="en-US" sz="2800" dirty="0" smtClean="0"/>
              <a:t>such book, record &amp; </a:t>
            </a:r>
            <a:r>
              <a:rPr lang="en-US" sz="2800" dirty="0" smtClean="0"/>
              <a:t>information </a:t>
            </a:r>
            <a:r>
              <a:rPr lang="en-US" sz="2800" dirty="0" smtClean="0"/>
              <a:t>to </a:t>
            </a:r>
            <a:endParaRPr lang="en-US" sz="2800" dirty="0" smtClean="0"/>
          </a:p>
          <a:p>
            <a:pPr lvl="0" algn="just">
              <a:buNone/>
            </a:pPr>
            <a:r>
              <a:rPr lang="en-US" sz="2800" dirty="0" smtClean="0"/>
              <a:t>		SEA</a:t>
            </a:r>
            <a:endParaRPr lang="en-US" sz="2800" dirty="0" smtClean="0"/>
          </a:p>
          <a:p>
            <a:pPr lvl="0" algn="just">
              <a:buNone/>
            </a:pPr>
            <a:r>
              <a:rPr lang="en-US" sz="2800" dirty="0" smtClean="0"/>
              <a:t>iv)	Provide </a:t>
            </a:r>
            <a:r>
              <a:rPr lang="en-US" sz="2800" dirty="0" smtClean="0"/>
              <a:t>all necessary help,  </a:t>
            </a:r>
            <a:r>
              <a:rPr lang="en-US" sz="2800" dirty="0" smtClean="0"/>
              <a:t>assistance </a:t>
            </a:r>
            <a:r>
              <a:rPr lang="en-US" sz="2800" dirty="0" smtClean="0"/>
              <a:t>and 	</a:t>
            </a:r>
            <a:r>
              <a:rPr lang="en-US" sz="2800" dirty="0" smtClean="0"/>
              <a:t>Co-operation </a:t>
            </a:r>
            <a:r>
              <a:rPr lang="en-US" sz="2800" dirty="0" smtClean="0"/>
              <a:t>for  preparation of </a:t>
            </a:r>
            <a:r>
              <a:rPr lang="en-US" sz="2800" dirty="0" err="1" smtClean="0"/>
              <a:t>electrol</a:t>
            </a:r>
            <a:r>
              <a:rPr lang="en-US" sz="2800" dirty="0" smtClean="0"/>
              <a:t> rolls </a:t>
            </a:r>
            <a:endParaRPr lang="en-US" sz="2800" dirty="0" smtClean="0"/>
          </a:p>
          <a:p>
            <a:pPr lvl="0" algn="just">
              <a:buNone/>
            </a:pPr>
            <a:r>
              <a:rPr lang="en-US" sz="2800" dirty="0" smtClean="0"/>
              <a:t>		for conduct </a:t>
            </a:r>
            <a:r>
              <a:rPr lang="en-US" sz="2800" dirty="0" smtClean="0"/>
              <a:t>of election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Sec. 82  Rectification Report</a:t>
            </a:r>
            <a:endParaRPr lang="en-US" sz="4000" dirty="0" smtClean="0">
              <a:solidFill>
                <a:srgbClr val="FF0000"/>
              </a:solidFill>
            </a:endParaRPr>
          </a:p>
          <a:p>
            <a:pPr lvl="0"/>
            <a:r>
              <a:rPr lang="en-US" sz="3600" dirty="0" err="1" smtClean="0"/>
              <a:t>Socy</a:t>
            </a:r>
            <a:r>
              <a:rPr lang="en-US" sz="3600" dirty="0" smtClean="0"/>
              <a:t>. shall send RR writing 3 months to Register and  Place it before next AGM.</a:t>
            </a:r>
          </a:p>
          <a:p>
            <a:pPr lvl="0"/>
            <a:r>
              <a:rPr lang="en-US" sz="3600" dirty="0" smtClean="0"/>
              <a:t>If committee of </a:t>
            </a:r>
            <a:r>
              <a:rPr lang="en-US" sz="3600" dirty="0" err="1" smtClean="0"/>
              <a:t>socy</a:t>
            </a:r>
            <a:r>
              <a:rPr lang="en-US" sz="3600" dirty="0" smtClean="0"/>
              <a:t>.  </a:t>
            </a:r>
            <a:r>
              <a:rPr lang="en-US" sz="3600" dirty="0" smtClean="0"/>
              <a:t>fails </a:t>
            </a:r>
            <a:r>
              <a:rPr lang="en-US" sz="3600" dirty="0" smtClean="0"/>
              <a:t>to submit RR to Registrar and  </a:t>
            </a:r>
            <a:r>
              <a:rPr lang="en-US" sz="3600" dirty="0" smtClean="0"/>
              <a:t>fails</a:t>
            </a:r>
            <a:r>
              <a:rPr lang="en-US" sz="3600" dirty="0" smtClean="0"/>
              <a:t> </a:t>
            </a:r>
            <a:r>
              <a:rPr lang="en-US" sz="3600" dirty="0" smtClean="0"/>
              <a:t>to place before  next AGM, all members of committee shall by deemed to </a:t>
            </a:r>
            <a:r>
              <a:rPr lang="en-US" sz="3600" dirty="0" smtClean="0"/>
              <a:t>have </a:t>
            </a:r>
            <a:r>
              <a:rPr lang="en-US" sz="3600" dirty="0" smtClean="0"/>
              <a:t>committed offence u/s  146 &amp; liable for penalty u/s 147 (Rs 5000).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Rule 20 B</a:t>
            </a:r>
          </a:p>
          <a:p>
            <a:pPr lvl="0"/>
            <a:r>
              <a:rPr lang="en-US" sz="3600" dirty="0" smtClean="0"/>
              <a:t>Every </a:t>
            </a:r>
            <a:r>
              <a:rPr lang="en-US" sz="3600" dirty="0" err="1" smtClean="0"/>
              <a:t>socy</a:t>
            </a:r>
            <a:r>
              <a:rPr lang="en-US" sz="3600" dirty="0" smtClean="0"/>
              <a:t>. shall organize training for its member officers &amp; </a:t>
            </a:r>
            <a:r>
              <a:rPr lang="en-US" sz="3600" dirty="0" err="1" smtClean="0"/>
              <a:t>employies</a:t>
            </a:r>
            <a:r>
              <a:rPr lang="en-US" sz="3600" dirty="0" smtClean="0"/>
              <a:t>. </a:t>
            </a:r>
            <a:r>
              <a:rPr lang="en-US" sz="3600" dirty="0" smtClean="0"/>
              <a:t>through state  Apex training institute or federal societies.</a:t>
            </a:r>
          </a:p>
          <a:p>
            <a:pPr lvl="0"/>
            <a:r>
              <a:rPr lang="en-US" sz="3600" dirty="0" smtClean="0"/>
              <a:t>As </a:t>
            </a:r>
            <a:r>
              <a:rPr lang="en-US" sz="3600" dirty="0" smtClean="0"/>
              <a:t>far </a:t>
            </a:r>
            <a:r>
              <a:rPr lang="en-US" sz="3600" dirty="0" smtClean="0"/>
              <a:t>as possible  </a:t>
            </a:r>
            <a:r>
              <a:rPr lang="en-US" sz="3600" dirty="0" smtClean="0"/>
              <a:t>period </a:t>
            </a:r>
            <a:r>
              <a:rPr lang="en-US" sz="3600" dirty="0" smtClean="0"/>
              <a:t>of education &amp; training for members of committee shall be minimum 3 days in aggregate during their tenure.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/>
          <a:lstStyle/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Rule 57</a:t>
            </a:r>
          </a:p>
          <a:p>
            <a:pPr>
              <a:buNone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)		No officer of  </a:t>
            </a:r>
            <a:r>
              <a:rPr lang="en-US" dirty="0" err="1" smtClean="0"/>
              <a:t>socy</a:t>
            </a:r>
            <a:r>
              <a:rPr lang="en-US" dirty="0" smtClean="0"/>
              <a:t>. shall have any interest 	directly or indirectly. </a:t>
            </a:r>
          </a:p>
          <a:p>
            <a:pPr lvl="0">
              <a:buNone/>
            </a:pPr>
            <a:r>
              <a:rPr lang="en-US" dirty="0" smtClean="0"/>
              <a:t>	a)	In any contract </a:t>
            </a:r>
            <a:r>
              <a:rPr lang="en-US" dirty="0" smtClean="0"/>
              <a:t>made </a:t>
            </a:r>
            <a:r>
              <a:rPr lang="en-US" dirty="0" smtClean="0"/>
              <a:t>with or by </a:t>
            </a:r>
            <a:r>
              <a:rPr lang="en-US" dirty="0" err="1" smtClean="0"/>
              <a:t>socy</a:t>
            </a:r>
            <a:r>
              <a:rPr lang="en-US" dirty="0" smtClean="0"/>
              <a:t>. or </a:t>
            </a:r>
          </a:p>
          <a:p>
            <a:pPr lvl="0">
              <a:buNone/>
            </a:pPr>
            <a:r>
              <a:rPr lang="en-US" dirty="0" smtClean="0"/>
              <a:t>	b)	In any property sold or purchased by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	c)	In any other transaction of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smtClean="0"/>
              <a:t>ii)	No officer of </a:t>
            </a:r>
            <a:r>
              <a:rPr lang="en-US" dirty="0" err="1" smtClean="0"/>
              <a:t>socy</a:t>
            </a:r>
            <a:r>
              <a:rPr lang="en-US" dirty="0" smtClean="0"/>
              <a:t>. shall purchase, directly or 	indirectly, any property of member of </a:t>
            </a:r>
            <a:r>
              <a:rPr lang="en-US" dirty="0" err="1" smtClean="0"/>
              <a:t>socy</a:t>
            </a:r>
            <a:r>
              <a:rPr lang="en-US" dirty="0" smtClean="0"/>
              <a:t>. 	sold for recovery of his dues to the </a:t>
            </a:r>
            <a:r>
              <a:rPr lang="en-US" dirty="0" err="1" smtClean="0"/>
              <a:t>socy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762001"/>
            <a:ext cx="8915400" cy="525779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75(2) : A Committee shall  lay before every AGM</a:t>
            </a:r>
            <a:endParaRPr lang="en-US" sz="4000" dirty="0" smtClean="0">
              <a:solidFill>
                <a:srgbClr val="FF0000"/>
              </a:solidFill>
            </a:endParaRPr>
          </a:p>
          <a:p>
            <a:pPr lvl="0"/>
            <a:r>
              <a:rPr lang="en-US" dirty="0" smtClean="0"/>
              <a:t>Statement of loans </a:t>
            </a:r>
            <a:r>
              <a:rPr lang="en-US" dirty="0" err="1" smtClean="0"/>
              <a:t>alongwith</a:t>
            </a:r>
            <a:r>
              <a:rPr lang="en-US" dirty="0" smtClean="0"/>
              <a:t> outstanding and overdue given to BOD, firm, Company in which director is interred and to his family.</a:t>
            </a:r>
          </a:p>
          <a:p>
            <a:pPr lvl="0"/>
            <a:r>
              <a:rPr lang="en-US" dirty="0" smtClean="0"/>
              <a:t>Annual report of </a:t>
            </a:r>
            <a:r>
              <a:rPr lang="en-US" dirty="0" smtClean="0"/>
              <a:t>activities. </a:t>
            </a:r>
            <a:endParaRPr lang="en-US" dirty="0" smtClean="0"/>
          </a:p>
          <a:p>
            <a:pPr lvl="0"/>
            <a:r>
              <a:rPr lang="en-US" dirty="0" smtClean="0"/>
              <a:t>Plan for disposal of surplus.</a:t>
            </a:r>
          </a:p>
          <a:p>
            <a:pPr lvl="0"/>
            <a:r>
              <a:rPr lang="en-US" dirty="0" smtClean="0"/>
              <a:t>List of  amendment of  bylaws.</a:t>
            </a:r>
          </a:p>
          <a:p>
            <a:pPr lvl="0"/>
            <a:r>
              <a:rPr lang="en-US" dirty="0" smtClean="0"/>
              <a:t>Audit report and R.R.</a:t>
            </a:r>
          </a:p>
          <a:p>
            <a:pPr lvl="0"/>
            <a:r>
              <a:rPr lang="en-US" dirty="0" smtClean="0"/>
              <a:t>Annual </a:t>
            </a:r>
            <a:r>
              <a:rPr lang="en-US" dirty="0" smtClean="0"/>
              <a:t>budget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Date of election when due.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Rule 107 (A) of MCS Rules.</a:t>
            </a:r>
          </a:p>
          <a:p>
            <a:r>
              <a:rPr lang="en-US" dirty="0" smtClean="0"/>
              <a:t>Chairman &amp; Vice chairman of Apex </a:t>
            </a:r>
            <a:r>
              <a:rPr lang="en-US" dirty="0" err="1" smtClean="0"/>
              <a:t>Socy</a:t>
            </a:r>
            <a:r>
              <a:rPr lang="en-US" dirty="0" smtClean="0"/>
              <a:t>., State Level </a:t>
            </a:r>
            <a:r>
              <a:rPr lang="en-US" dirty="0" err="1" smtClean="0"/>
              <a:t>Socy</a:t>
            </a:r>
            <a:r>
              <a:rPr lang="en-US" dirty="0" smtClean="0"/>
              <a:t>., Sugar Factory and Spinning Mill can only travel by air but he has to attach air ticket to his travelling bill.</a:t>
            </a:r>
          </a:p>
          <a:p>
            <a:r>
              <a:rPr lang="en-US" dirty="0" smtClean="0"/>
              <a:t>Director Apex </a:t>
            </a:r>
            <a:r>
              <a:rPr lang="en-US" dirty="0" err="1" smtClean="0"/>
              <a:t>Socy</a:t>
            </a:r>
            <a:r>
              <a:rPr lang="en-US" dirty="0" smtClean="0"/>
              <a:t>., State Level </a:t>
            </a:r>
            <a:r>
              <a:rPr lang="en-US" dirty="0" err="1" smtClean="0"/>
              <a:t>Socy</a:t>
            </a:r>
            <a:r>
              <a:rPr lang="en-US" dirty="0" smtClean="0"/>
              <a:t>., Sugar Factory and Spinning mill can travel by highest class of railway. He has to attach ticket to his bill otherwise he is entitled to second class rail fare.</a:t>
            </a:r>
          </a:p>
          <a:p>
            <a:r>
              <a:rPr lang="en-US" dirty="0" smtClean="0"/>
              <a:t>Director Apex </a:t>
            </a:r>
            <a:r>
              <a:rPr lang="en-US" dirty="0" err="1" smtClean="0"/>
              <a:t>Socy</a:t>
            </a:r>
            <a:r>
              <a:rPr lang="en-US" dirty="0" smtClean="0"/>
              <a:t>., State Level </a:t>
            </a:r>
            <a:r>
              <a:rPr lang="en-US" dirty="0" err="1" smtClean="0"/>
              <a:t>Socy</a:t>
            </a:r>
            <a:r>
              <a:rPr lang="en-US" dirty="0" smtClean="0"/>
              <a:t>., Sugar Factory and Spinning </a:t>
            </a:r>
            <a:r>
              <a:rPr lang="en-US" dirty="0" smtClean="0"/>
              <a:t>mill and </a:t>
            </a:r>
            <a:r>
              <a:rPr lang="en-US" dirty="0" err="1" smtClean="0"/>
              <a:t>socy</a:t>
            </a:r>
            <a:r>
              <a:rPr lang="en-US" dirty="0" smtClean="0"/>
              <a:t>. Having </a:t>
            </a:r>
            <a:r>
              <a:rPr lang="en-US" dirty="0" err="1" smtClean="0"/>
              <a:t>paidup</a:t>
            </a:r>
            <a:r>
              <a:rPr lang="en-US" dirty="0" smtClean="0"/>
              <a:t> capital of more than Rs.50 </a:t>
            </a:r>
            <a:r>
              <a:rPr lang="en-US" dirty="0" err="1" smtClean="0"/>
              <a:t>Crores</a:t>
            </a:r>
            <a:r>
              <a:rPr lang="en-US" dirty="0" smtClean="0"/>
              <a:t>, can travel by his own car, then he is entitled to KM. wise fare which is admissible to </a:t>
            </a:r>
            <a:r>
              <a:rPr lang="en-US" dirty="0" err="1" smtClean="0"/>
              <a:t>Ist</a:t>
            </a:r>
            <a:r>
              <a:rPr lang="en-US" dirty="0" smtClean="0"/>
              <a:t> Grade Officer of State Govt.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75(2A)</a:t>
            </a:r>
            <a:r>
              <a:rPr lang="en-US" dirty="0" smtClean="0"/>
              <a:t>	</a:t>
            </a:r>
            <a:r>
              <a:rPr lang="en-US" dirty="0" err="1" smtClean="0"/>
              <a:t>Socy</a:t>
            </a:r>
            <a:r>
              <a:rPr lang="en-US" dirty="0" smtClean="0"/>
              <a:t>. </a:t>
            </a:r>
            <a:r>
              <a:rPr lang="en-US" dirty="0" smtClean="0"/>
              <a:t>shall appoint auditor from panel approved by S. Govt. for current financial year </a:t>
            </a:r>
            <a:r>
              <a:rPr lang="en-US" dirty="0" smtClean="0"/>
              <a:t>and file </a:t>
            </a:r>
            <a:r>
              <a:rPr lang="en-US" dirty="0" smtClean="0"/>
              <a:t>return to the Registrar name of auditor and his written consent within 30 days from date of AGM.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75(4)</a:t>
            </a:r>
            <a:r>
              <a:rPr lang="en-US" dirty="0" smtClean="0"/>
              <a:t>	At AGM audited B/S, P &amp; L, Audit report of previous year, RR of earlier audit and committee's report shall be placed for adoption.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	If committee or any officer fails to </a:t>
            </a:r>
            <a:r>
              <a:rPr lang="en-US" dirty="0" smtClean="0"/>
              <a:t>comply with </a:t>
            </a:r>
            <a:r>
              <a:rPr lang="en-US" dirty="0" smtClean="0"/>
              <a:t>Sec. 75 (2) (2A) (3) (4), it is an offence u/s 146(f) and punishable </a:t>
            </a:r>
            <a:r>
              <a:rPr lang="en-US" dirty="0" err="1" smtClean="0"/>
              <a:t>wth</a:t>
            </a:r>
            <a:r>
              <a:rPr lang="en-US" dirty="0" smtClean="0"/>
              <a:t> fine up to Rs. 5000/-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600" b="1" dirty="0" smtClean="0"/>
              <a:t>Rule 61: Committee of every </a:t>
            </a:r>
            <a:r>
              <a:rPr lang="en-US" sz="2600" b="1" dirty="0" err="1" smtClean="0"/>
              <a:t>socy</a:t>
            </a:r>
            <a:r>
              <a:rPr lang="en-US" sz="2600" b="1" dirty="0" smtClean="0"/>
              <a:t>. shall </a:t>
            </a:r>
            <a:r>
              <a:rPr lang="en-US" sz="2600" b="1" dirty="0" smtClean="0"/>
              <a:t>prepare </a:t>
            </a:r>
            <a:r>
              <a:rPr lang="en-US" sz="2600" b="1" dirty="0" err="1" smtClean="0"/>
              <a:t>Fianancia</a:t>
            </a:r>
            <a:r>
              <a:rPr lang="en-US" sz="2600" b="1" dirty="0" err="1" smtClean="0"/>
              <a:t>l</a:t>
            </a:r>
            <a:r>
              <a:rPr lang="en-US" sz="2600" b="1" dirty="0" smtClean="0"/>
              <a:t> statements within 45 days from the close of financial year and submit them to the auditor appointed within 15 days.</a:t>
            </a:r>
          </a:p>
          <a:p>
            <a:r>
              <a:rPr lang="en-US" b="1" dirty="0" smtClean="0"/>
              <a:t>Sec.31 </a:t>
            </a:r>
            <a:r>
              <a:rPr lang="en-US" b="1" dirty="0" smtClean="0"/>
              <a:t>BR Act	B/S and P &amp; L A/c together with Auditor's report shall be published in prescribed manner and three  copies thereof shall be submitted to RBI within 3 months from close of year.</a:t>
            </a:r>
          </a:p>
          <a:p>
            <a:r>
              <a:rPr lang="en-US" dirty="0" smtClean="0"/>
              <a:t>Sec</a:t>
            </a:r>
            <a:r>
              <a:rPr lang="en-US" dirty="0" smtClean="0"/>
              <a:t>. 79	Returns</a:t>
            </a:r>
          </a:p>
          <a:p>
            <a:r>
              <a:rPr lang="en-US" dirty="0" smtClean="0"/>
              <a:t>1A – </a:t>
            </a:r>
            <a:r>
              <a:rPr lang="en-US" dirty="0" err="1" smtClean="0"/>
              <a:t>Socy</a:t>
            </a:r>
            <a:r>
              <a:rPr lang="en-US" dirty="0" smtClean="0"/>
              <a:t>. Shall furnish followin</a:t>
            </a:r>
            <a:r>
              <a:rPr lang="en-US" dirty="0" smtClean="0"/>
              <a:t>g return within 6 months from the close of financial year to the registrar.</a:t>
            </a:r>
          </a:p>
          <a:p>
            <a:pPr marL="681228" indent="-571500">
              <a:buAutoNum type="romanLcParenR"/>
            </a:pPr>
            <a:r>
              <a:rPr lang="en-US" dirty="0" smtClean="0"/>
              <a:t>Annual report of Activities</a:t>
            </a:r>
          </a:p>
          <a:p>
            <a:pPr marL="681228" indent="-571500">
              <a:buAutoNum type="romanLcParenR"/>
            </a:pPr>
            <a:r>
              <a:rPr lang="en-US" dirty="0" smtClean="0"/>
              <a:t>Audited statement of accounts.</a:t>
            </a:r>
          </a:p>
          <a:p>
            <a:pPr marL="681228" indent="-571500">
              <a:buAutoNum type="romanLcParenR"/>
            </a:pPr>
            <a:r>
              <a:rPr lang="en-US" dirty="0" smtClean="0"/>
              <a:t>Plan for disposal of surplus.</a:t>
            </a:r>
          </a:p>
          <a:p>
            <a:pPr marL="681228" indent="-571500">
              <a:buAutoNum type="romanLcParenR"/>
            </a:pPr>
            <a:r>
              <a:rPr lang="en-US" dirty="0" smtClean="0"/>
              <a:t>Date of </a:t>
            </a:r>
            <a:r>
              <a:rPr lang="en-US" dirty="0" smtClean="0"/>
              <a:t>AGM and Conduct of election when due.</a:t>
            </a:r>
          </a:p>
          <a:p>
            <a:pPr marL="681228" indent="-571500">
              <a:buAutoNum type="romanLcParenR"/>
            </a:pPr>
            <a:r>
              <a:rPr lang="en-US" dirty="0" smtClean="0"/>
              <a:t>Amendment of Bylaws. </a:t>
            </a:r>
          </a:p>
          <a:p>
            <a:pPr marL="681228" indent="-571500">
              <a:buNone/>
            </a:pPr>
            <a:endParaRPr lang="en-US" dirty="0" smtClean="0"/>
          </a:p>
          <a:p>
            <a:r>
              <a:rPr lang="en-US" dirty="0" smtClean="0"/>
              <a:t>1B – Society shall submit in form of return the name of auditor and his written consent within 30 days from the date of AGM.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Rule  19: Application for </a:t>
            </a:r>
            <a:r>
              <a:rPr lang="en-US" sz="2800" dirty="0" smtClean="0"/>
              <a:t>Membership shall </a:t>
            </a:r>
            <a:r>
              <a:rPr lang="en-US" sz="2800" dirty="0" smtClean="0"/>
              <a:t>be approved by committee</a:t>
            </a:r>
            <a:r>
              <a:rPr lang="en-US" sz="2800" dirty="0" smtClean="0"/>
              <a:t>.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dirty="0" smtClean="0"/>
              <a:t>Sec. 73 (1) - The management of every </a:t>
            </a:r>
            <a:r>
              <a:rPr lang="en-US" dirty="0" err="1" smtClean="0"/>
              <a:t>socy</a:t>
            </a:r>
            <a:r>
              <a:rPr lang="en-US" dirty="0" smtClean="0"/>
              <a:t> shall </a:t>
            </a:r>
            <a:r>
              <a:rPr lang="en-US" dirty="0" smtClean="0"/>
              <a:t>vest </a:t>
            </a:r>
            <a:r>
              <a:rPr lang="en-US" dirty="0" smtClean="0"/>
              <a:t>in a committee constituted in accordance with this Act, Rules and byelaws.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73 (1AB)	Members of  committee shall be jointly and severally responsible for all decisions taken by </a:t>
            </a:r>
            <a:r>
              <a:rPr lang="en-US" dirty="0" smtClean="0"/>
              <a:t>committee. Members </a:t>
            </a:r>
            <a:r>
              <a:rPr lang="en-US" dirty="0" smtClean="0"/>
              <a:t>of  committee shall be jointly and severally responsible for all </a:t>
            </a:r>
            <a:r>
              <a:rPr lang="en-US" dirty="0" smtClean="0"/>
              <a:t>acts and </a:t>
            </a:r>
            <a:r>
              <a:rPr lang="en-US" dirty="0" err="1" smtClean="0"/>
              <a:t>ommission</a:t>
            </a:r>
            <a:r>
              <a:rPr lang="en-US" dirty="0" smtClean="0"/>
              <a:t> detrimental </a:t>
            </a:r>
            <a:r>
              <a:rPr lang="en-US" dirty="0" smtClean="0"/>
              <a:t>to </a:t>
            </a:r>
            <a:r>
              <a:rPr lang="en-US" dirty="0" smtClean="0"/>
              <a:t>interest of society. The </a:t>
            </a:r>
            <a:r>
              <a:rPr lang="en-US" dirty="0" smtClean="0"/>
              <a:t>provision relating to execution of Bond is removed by MCS Amend Act 2013 (w.e.f.14/02/2013).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609601"/>
            <a:ext cx="8915400" cy="53976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3500" dirty="0" smtClean="0"/>
              <a:t>Before fixing responsibility, </a:t>
            </a:r>
            <a:r>
              <a:rPr lang="en-US" sz="3500" dirty="0" smtClean="0"/>
              <a:t>Registrar shall </a:t>
            </a:r>
            <a:r>
              <a:rPr lang="en-US" sz="3500" dirty="0" smtClean="0"/>
              <a:t>after inspecting records decide as to whether the losses incurred by society are on account of  acts or </a:t>
            </a:r>
            <a:r>
              <a:rPr lang="en-US" sz="3500" dirty="0" smtClean="0"/>
              <a:t>Omission </a:t>
            </a:r>
            <a:r>
              <a:rPr lang="en-US" sz="3500" dirty="0" smtClean="0"/>
              <a:t>on part of member of committee or on account of natural calamities, accident or any circumstances 	beyond control of committee members.</a:t>
            </a:r>
          </a:p>
          <a:p>
            <a:pPr algn="just">
              <a:buNone/>
            </a:pPr>
            <a:endParaRPr lang="en-US" sz="3500" dirty="0" smtClean="0"/>
          </a:p>
          <a:p>
            <a:pPr algn="just"/>
            <a:r>
              <a:rPr lang="en-US" sz="3500" dirty="0" smtClean="0"/>
              <a:t>Any committee member (director) who </a:t>
            </a:r>
            <a:r>
              <a:rPr lang="en-US" sz="3500" dirty="0" err="1" smtClean="0"/>
              <a:t>doesnot</a:t>
            </a:r>
            <a:r>
              <a:rPr lang="en-US" sz="3500" dirty="0" smtClean="0"/>
              <a:t> agree </a:t>
            </a:r>
            <a:r>
              <a:rPr lang="en-US" sz="3500" dirty="0" smtClean="0"/>
              <a:t>with any of the resolution of decision of BOD, </a:t>
            </a:r>
            <a:r>
              <a:rPr lang="en-US" sz="3500" dirty="0" smtClean="0"/>
              <a:t>may </a:t>
            </a:r>
            <a:r>
              <a:rPr lang="en-US" sz="3500" dirty="0" smtClean="0"/>
              <a:t>express his dissenting opinion which shall be recorded in proceeding of meeting and such member shall not be held responsible for that decision.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457201"/>
            <a:ext cx="8915400" cy="5550092"/>
          </a:xfrm>
        </p:spPr>
        <p:txBody>
          <a:bodyPr/>
          <a:lstStyle/>
          <a:p>
            <a:pPr algn="just"/>
            <a:r>
              <a:rPr lang="en-US" dirty="0" smtClean="0"/>
              <a:t>Such dissenting member, if he desires, may communicate in writing his dissenting note to the Registrar within </a:t>
            </a:r>
            <a:r>
              <a:rPr lang="en-US" b="1" dirty="0" smtClean="0"/>
              <a:t>15 days</a:t>
            </a:r>
            <a:r>
              <a:rPr lang="en-US" dirty="0" smtClean="0"/>
              <a:t> from the date of said </a:t>
            </a:r>
            <a:r>
              <a:rPr lang="en-US" dirty="0" smtClean="0"/>
              <a:t>Resolutions </a:t>
            </a:r>
            <a:r>
              <a:rPr lang="en-US" dirty="0" smtClean="0"/>
              <a:t>from date of confirmation of said resolution (previously  	he has to intimate within 7 days )  </a:t>
            </a:r>
            <a:r>
              <a:rPr lang="en-US" dirty="0" err="1" smtClean="0"/>
              <a:t>w.e.f</a:t>
            </a:r>
            <a:r>
              <a:rPr lang="en-US" dirty="0" smtClean="0"/>
              <a:t>. 14/2/13 - 15 days vide MCS Amend Act 2013.</a:t>
            </a:r>
          </a:p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/>
            <a:r>
              <a:rPr lang="en-US" dirty="0" smtClean="0"/>
              <a:t>Any member who is not present in the meeting in which business is transacted and who has not subsequently confirmed the proceedings, such member is not responsible for any business </a:t>
            </a:r>
            <a:r>
              <a:rPr lang="en-US" dirty="0" err="1" smtClean="0"/>
              <a:t>transted</a:t>
            </a:r>
            <a:r>
              <a:rPr lang="en-US" dirty="0" smtClean="0"/>
              <a:t> </a:t>
            </a:r>
            <a:r>
              <a:rPr lang="en-US" dirty="0" smtClean="0"/>
              <a:t>in that meeting.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/>
          <a:lstStyle/>
          <a:p>
            <a:pPr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Sec. 73 A 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3600" dirty="0" smtClean="0"/>
              <a:t>No person shall at the same time be or continue to be designated officer of more than one </a:t>
            </a:r>
            <a:r>
              <a:rPr lang="en-US" sz="3600" dirty="0" err="1" smtClean="0"/>
              <a:t>socy</a:t>
            </a:r>
            <a:r>
              <a:rPr lang="en-US" sz="3600" dirty="0" smtClean="0"/>
              <a:t>. </a:t>
            </a:r>
            <a:r>
              <a:rPr lang="en-US" sz="3600" dirty="0" smtClean="0"/>
              <a:t>falling in category I or II or III and </a:t>
            </a:r>
            <a:r>
              <a:rPr lang="en-US" sz="3600" dirty="0" smtClean="0"/>
              <a:t>shall not </a:t>
            </a:r>
            <a:r>
              <a:rPr lang="en-US" sz="3600" dirty="0" smtClean="0"/>
              <a:t>be or continue to be </a:t>
            </a:r>
            <a:r>
              <a:rPr lang="en-US" sz="3600" dirty="0" smtClean="0"/>
              <a:t>D.O. </a:t>
            </a:r>
            <a:r>
              <a:rPr lang="en-US" sz="3600" dirty="0" smtClean="0"/>
              <a:t>in more than two societies in aggregate in three categories.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533401"/>
            <a:ext cx="8915400" cy="5473892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Category I)</a:t>
            </a:r>
            <a:r>
              <a:rPr lang="en-US" sz="2800" dirty="0" smtClean="0">
                <a:solidFill>
                  <a:srgbClr val="FF0000"/>
                </a:solidFill>
              </a:rPr>
              <a:t>	</a:t>
            </a:r>
            <a:r>
              <a:rPr lang="en-US" sz="2800" dirty="0" err="1" smtClean="0">
                <a:solidFill>
                  <a:srgbClr val="FF0000"/>
                </a:solidFill>
              </a:rPr>
              <a:t>Socy</a:t>
            </a:r>
            <a:r>
              <a:rPr lang="en-US" sz="2800" dirty="0" smtClean="0">
                <a:solidFill>
                  <a:srgbClr val="FF0000"/>
                </a:solidFill>
              </a:rPr>
              <a:t>. - area of operation extends 			to whole of </a:t>
            </a:r>
            <a:r>
              <a:rPr lang="en-US" sz="2800" dirty="0" smtClean="0">
                <a:solidFill>
                  <a:srgbClr val="FF0000"/>
                </a:solidFill>
              </a:rPr>
              <a:t>state.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Category II)	</a:t>
            </a:r>
            <a:r>
              <a:rPr lang="en-US" sz="2800" dirty="0" err="1" smtClean="0">
                <a:solidFill>
                  <a:srgbClr val="FF0000"/>
                </a:solidFill>
              </a:rPr>
              <a:t>Socy</a:t>
            </a:r>
            <a:r>
              <a:rPr lang="en-US" sz="2800" dirty="0" smtClean="0">
                <a:solidFill>
                  <a:srgbClr val="FF0000"/>
                </a:solidFill>
              </a:rPr>
              <a:t>. - area of operation </a:t>
            </a:r>
            <a:r>
              <a:rPr lang="en-US" sz="2800" dirty="0" err="1" smtClean="0">
                <a:solidFill>
                  <a:srgbClr val="FF0000"/>
                </a:solidFill>
              </a:rPr>
              <a:t>doesnot</a:t>
            </a:r>
            <a:r>
              <a:rPr lang="en-US" sz="2800" dirty="0" smtClean="0">
                <a:solidFill>
                  <a:srgbClr val="FF0000"/>
                </a:solidFill>
              </a:rPr>
              <a:t> 			extend to whole of state but </a:t>
            </a:r>
          </a:p>
          <a:p>
            <a:pPr>
              <a:buNone/>
            </a:pPr>
            <a:r>
              <a:rPr lang="en-US" sz="2800" dirty="0" smtClean="0"/>
              <a:t>a)	Extend to </a:t>
            </a:r>
            <a:r>
              <a:rPr lang="en-US" sz="2800" dirty="0" err="1" smtClean="0"/>
              <a:t>atleast</a:t>
            </a:r>
            <a:r>
              <a:rPr lang="en-US" sz="2800" dirty="0" smtClean="0"/>
              <a:t> one whole dist. irrespective 	of authorized share capital. </a:t>
            </a:r>
          </a:p>
          <a:p>
            <a:pPr>
              <a:buNone/>
            </a:pPr>
            <a:r>
              <a:rPr lang="en-US" sz="2800" dirty="0" smtClean="0"/>
              <a:t>b)	</a:t>
            </a:r>
            <a:r>
              <a:rPr lang="en-US" sz="2800" dirty="0" smtClean="0"/>
              <a:t>Extend </a:t>
            </a:r>
            <a:r>
              <a:rPr lang="en-US" sz="2800" dirty="0" smtClean="0"/>
              <a:t>partly to one or more </a:t>
            </a:r>
            <a:r>
              <a:rPr lang="en-US" sz="2800" dirty="0" err="1" smtClean="0"/>
              <a:t>dists</a:t>
            </a:r>
            <a:r>
              <a:rPr lang="en-US" sz="2800" dirty="0" smtClean="0"/>
              <a:t> and 	authorized share cap. is more than 10 </a:t>
            </a:r>
            <a:r>
              <a:rPr lang="en-US" sz="2800" dirty="0" err="1" smtClean="0"/>
              <a:t>lakh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Category III) </a:t>
            </a:r>
            <a:r>
              <a:rPr lang="en-US" sz="2800" dirty="0" smtClean="0"/>
              <a:t>	</a:t>
            </a:r>
            <a:r>
              <a:rPr lang="en-US" sz="2800" dirty="0" err="1" smtClean="0">
                <a:solidFill>
                  <a:srgbClr val="FF0000"/>
                </a:solidFill>
              </a:rPr>
              <a:t>doesnot</a:t>
            </a:r>
            <a:r>
              <a:rPr lang="en-US" sz="2800" dirty="0" smtClean="0">
                <a:solidFill>
                  <a:srgbClr val="FF0000"/>
                </a:solidFill>
              </a:rPr>
              <a:t> extend to one whole dist. 			but extend </a:t>
            </a:r>
            <a:r>
              <a:rPr lang="en-US" sz="2800" dirty="0" err="1" smtClean="0">
                <a:solidFill>
                  <a:srgbClr val="FF0000"/>
                </a:solidFill>
              </a:rPr>
              <a:t>atleast</a:t>
            </a:r>
            <a:r>
              <a:rPr lang="en-US" sz="2800" dirty="0" smtClean="0">
                <a:solidFill>
                  <a:srgbClr val="FF0000"/>
                </a:solidFill>
              </a:rPr>
              <a:t> to one whole 			</a:t>
            </a:r>
            <a:r>
              <a:rPr lang="en-US" sz="2800" dirty="0" err="1" smtClean="0">
                <a:solidFill>
                  <a:srgbClr val="FF0000"/>
                </a:solidFill>
              </a:rPr>
              <a:t>taluka</a:t>
            </a:r>
            <a:r>
              <a:rPr lang="en-US" sz="2800" dirty="0" smtClean="0">
                <a:solidFill>
                  <a:srgbClr val="FF0000"/>
                </a:solidFill>
              </a:rPr>
              <a:t> or authorized share capital 			is not more than 10 </a:t>
            </a:r>
            <a:r>
              <a:rPr lang="en-US" sz="2800" dirty="0" err="1" smtClean="0">
                <a:solidFill>
                  <a:srgbClr val="FF0000"/>
                </a:solidFill>
              </a:rPr>
              <a:t>lakh</a:t>
            </a:r>
            <a:r>
              <a:rPr lang="en-US" sz="2800" dirty="0" smtClean="0">
                <a:solidFill>
                  <a:srgbClr val="FF0000"/>
                </a:solidFill>
              </a:rPr>
              <a:t> but not 			less than Rs. 5 </a:t>
            </a:r>
            <a:r>
              <a:rPr lang="en-US" sz="2800" dirty="0" err="1" smtClean="0">
                <a:solidFill>
                  <a:srgbClr val="FF0000"/>
                </a:solidFill>
              </a:rPr>
              <a:t>lakh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en-US" sz="2800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DF82-EF64-462F-B2B6-93ADB922819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429</TotalTime>
  <Words>608</Words>
  <Application>Microsoft Office PowerPoint</Application>
  <PresentationFormat>A4 Paper (210x297 mm)</PresentationFormat>
  <Paragraphs>133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Books  Relating  To  Auditing  In  Rajasthan</dc:title>
  <dc:creator>Admin</dc:creator>
  <cp:lastModifiedBy>shree</cp:lastModifiedBy>
  <cp:revision>96</cp:revision>
  <dcterms:created xsi:type="dcterms:W3CDTF">2015-07-31T16:01:00Z</dcterms:created>
  <dcterms:modified xsi:type="dcterms:W3CDTF">2015-10-17T10:05:28Z</dcterms:modified>
</cp:coreProperties>
</file>